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</p:sldIdLst>
  <p:sldSz cx="6858000" cy="9144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864"/>
    <a:srgbClr val="AB0001"/>
    <a:srgbClr val="C00000"/>
    <a:srgbClr val="930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9"/>
    <p:restoredTop sz="94631"/>
  </p:normalViewPr>
  <p:slideViewPr>
    <p:cSldViewPr snapToGrid="0" snapToObjects="1">
      <p:cViewPr>
        <p:scale>
          <a:sx n="130" d="100"/>
          <a:sy n="130" d="100"/>
        </p:scale>
        <p:origin x="522" y="-2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1.png>
</file>

<file path=ppt/media/image12.png>
</file>

<file path=ppt/media/image13.png>
</file>

<file path=ppt/media/image1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50" y="1496484"/>
            <a:ext cx="5143500" cy="3183467"/>
          </a:xfrm>
          <a:prstGeom prst="rect">
            <a:avLst/>
          </a:prstGeom>
        </p:spPr>
        <p:txBody>
          <a:bodyPr anchor="b"/>
          <a:lstStyle>
            <a:lvl1pPr algn="ctr"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07756" y="486834"/>
            <a:ext cx="1478756" cy="7749117"/>
          </a:xfrm>
          <a:prstGeom prst="rect">
            <a:avLst/>
          </a:prstGeo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7" y="486834"/>
            <a:ext cx="4350544" cy="774911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916" y="2279652"/>
            <a:ext cx="5915025" cy="3803649"/>
          </a:xfrm>
          <a:prstGeom prst="rect">
            <a:avLst/>
          </a:prstGeom>
        </p:spPr>
        <p:txBody>
          <a:bodyPr anchor="b"/>
          <a:lstStyle>
            <a:lvl1pPr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67916" y="6119285"/>
            <a:ext cx="5915025" cy="20002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55" t="51441" b="25499"/>
          <a:stretch/>
        </p:blipFill>
        <p:spPr>
          <a:xfrm>
            <a:off x="0" y="801824"/>
            <a:ext cx="6877050" cy="1981200"/>
          </a:xfrm>
          <a:prstGeom prst="rect">
            <a:avLst/>
          </a:prstGeom>
        </p:spPr>
      </p:pic>
      <p:sp>
        <p:nvSpPr>
          <p:cNvPr id="38" name="Rectángulo 37"/>
          <p:cNvSpPr/>
          <p:nvPr userDrawn="1"/>
        </p:nvSpPr>
        <p:spPr>
          <a:xfrm>
            <a:off x="0" y="-1"/>
            <a:ext cx="6858000" cy="80182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 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pic>
        <p:nvPicPr>
          <p:cNvPr id="39" name="Imagen 86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210812"/>
            <a:ext cx="560388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ángulo 39"/>
          <p:cNvSpPr/>
          <p:nvPr userDrawn="1"/>
        </p:nvSpPr>
        <p:spPr>
          <a:xfrm>
            <a:off x="0" y="8657760"/>
            <a:ext cx="6858000" cy="4665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8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ectángulo 40"/>
          <p:cNvSpPr/>
          <p:nvPr userDrawn="1"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2" name="Rectángulo 41"/>
          <p:cNvSpPr/>
          <p:nvPr userDrawn="1"/>
        </p:nvSpPr>
        <p:spPr>
          <a:xfrm>
            <a:off x="2098545" y="8737606"/>
            <a:ext cx="306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Adolfo Prieto 1756, Colonia del Valle, Benito 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Juárez 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03100, </a:t>
            </a:r>
          </a:p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CDMX, México | 5539 7004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5539 5074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01800 TenStep</a:t>
            </a:r>
            <a:endParaRPr lang="es-ES_tradnl" sz="800" dirty="0"/>
          </a:p>
        </p:txBody>
      </p:sp>
      <p:sp>
        <p:nvSpPr>
          <p:cNvPr id="43" name="Rectángulo 42"/>
          <p:cNvSpPr/>
          <p:nvPr userDrawn="1"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15" name="Marcador de título 14"/>
          <p:cNvSpPr>
            <a:spLocks noGrp="1"/>
          </p:cNvSpPr>
          <p:nvPr>
            <p:ph type="title"/>
          </p:nvPr>
        </p:nvSpPr>
        <p:spPr>
          <a:xfrm>
            <a:off x="752794" y="137564"/>
            <a:ext cx="5915025" cy="550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818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514350" rtl="0" eaLnBrk="1" latinLnBrk="0" hangingPunct="1">
        <a:lnSpc>
          <a:spcPct val="90000"/>
        </a:lnSpc>
        <a:spcBef>
          <a:spcPct val="0"/>
        </a:spcBef>
        <a:buNone/>
        <a:defRPr sz="2475" b="0" i="0" kern="1200">
          <a:solidFill>
            <a:schemeClr val="bg1"/>
          </a:solidFill>
          <a:latin typeface="Arial" charset="0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/>
        <a:buChar char="•"/>
        <a:defRPr sz="1575" b="0" i="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350" b="0" i="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125" b="0" i="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3.png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emf"/><Relationship Id="rId10" Type="http://schemas.openxmlformats.org/officeDocument/2006/relationships/image" Target="../media/image11.png"/><Relationship Id="rId4" Type="http://schemas.openxmlformats.org/officeDocument/2006/relationships/image" Target="../media/image5.emf"/><Relationship Id="rId9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a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796112"/>
              </p:ext>
            </p:extLst>
          </p:nvPr>
        </p:nvGraphicFramePr>
        <p:xfrm>
          <a:off x="3823681" y="7045430"/>
          <a:ext cx="2645153" cy="10827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193"/>
                <a:gridCol w="1396155"/>
                <a:gridCol w="700805"/>
              </a:tblGrid>
              <a:tr h="244083"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000" b="1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PDUs</a:t>
                      </a:r>
                      <a:endParaRPr lang="es-ES_tradnl" sz="850" b="1" baseline="0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Technical</a:t>
                      </a:r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PM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64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Leadership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20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Strategic</a:t>
                      </a:r>
                      <a:r>
                        <a:rPr lang="es-ES_tradnl" sz="85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and Business Management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20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" name="Text Box 50"/>
          <p:cNvSpPr txBox="1">
            <a:spLocks noChangeArrowheads="1"/>
          </p:cNvSpPr>
          <p:nvPr/>
        </p:nvSpPr>
        <p:spPr bwMode="auto">
          <a:xfrm>
            <a:off x="3861781" y="3246524"/>
            <a:ext cx="2912399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algn="just">
              <a:spcAft>
                <a:spcPts val="600"/>
              </a:spcAft>
            </a:pPr>
            <a:r>
              <a:rPr lang="es-ES_tradnl" sz="900" dirty="0">
                <a:effectLst/>
                <a:latin typeface="Arial" charset="0"/>
                <a:ea typeface="MS Mincho" charset="-128"/>
                <a:cs typeface="Times New Roman" charset="0"/>
              </a:rPr>
              <a:t>Ninguno, este programa abarca aspectos fundamentales y avanzados de la Dirección de Proyectos.</a:t>
            </a:r>
            <a:endParaRPr lang="es-ES_tradnl" sz="1100" dirty="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8" name="Text Box 52"/>
          <p:cNvSpPr txBox="1">
            <a:spLocks noChangeArrowheads="1"/>
          </p:cNvSpPr>
          <p:nvPr/>
        </p:nvSpPr>
        <p:spPr bwMode="auto">
          <a:xfrm>
            <a:off x="3943985" y="2899179"/>
            <a:ext cx="140652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65F9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rgbClr val="203864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Prerrequisitos</a:t>
            </a:r>
            <a:endParaRPr lang="es-ES_tradnl" sz="1200" dirty="0">
              <a:solidFill>
                <a:srgbClr val="203864"/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9" name="Text Box 55"/>
          <p:cNvSpPr txBox="1">
            <a:spLocks noChangeArrowheads="1"/>
          </p:cNvSpPr>
          <p:nvPr/>
        </p:nvSpPr>
        <p:spPr bwMode="auto">
          <a:xfrm>
            <a:off x="469900" y="3005223"/>
            <a:ext cx="2278380" cy="39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rgbClr val="203864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Objetivos de aprendizaje</a:t>
            </a:r>
            <a:endParaRPr lang="es-ES_tradnl" sz="1200" dirty="0">
              <a:solidFill>
                <a:srgbClr val="203864"/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pic>
        <p:nvPicPr>
          <p:cNvPr id="3090" name="Imagen 58"/>
          <p:cNvPicPr>
            <a:picLocks noChangeAspect="1" noChangeArrowheads="1"/>
          </p:cNvPicPr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2977284"/>
            <a:ext cx="357187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Imagen 60"/>
          <p:cNvPicPr>
            <a:picLocks noChangeAspect="1" noChangeArrowheads="1"/>
          </p:cNvPicPr>
          <p:nvPr/>
        </p:nvPicPr>
        <p:blipFill>
          <a:blip r:embed="rId3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5893" y="2986809"/>
            <a:ext cx="258762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Box 70"/>
          <p:cNvSpPr txBox="1">
            <a:spLocks noChangeArrowheads="1"/>
          </p:cNvSpPr>
          <p:nvPr/>
        </p:nvSpPr>
        <p:spPr bwMode="auto">
          <a:xfrm>
            <a:off x="469900" y="6618477"/>
            <a:ext cx="2278380" cy="29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smtClean="0">
                <a:solidFill>
                  <a:srgbClr val="203864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¿Quién </a:t>
            </a:r>
            <a:r>
              <a:rPr lang="es-ES_tradnl" sz="1400" b="1">
                <a:solidFill>
                  <a:srgbClr val="203864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debe </a:t>
            </a:r>
            <a:r>
              <a:rPr lang="es-ES_tradnl" sz="1400" b="1" smtClean="0">
                <a:solidFill>
                  <a:srgbClr val="203864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participar? </a:t>
            </a:r>
            <a:endParaRPr lang="es-ES_tradnl" sz="1200" dirty="0">
              <a:solidFill>
                <a:srgbClr val="203864"/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5" name="Text Box 73"/>
          <p:cNvSpPr txBox="1">
            <a:spLocks noChangeArrowheads="1"/>
          </p:cNvSpPr>
          <p:nvPr/>
        </p:nvSpPr>
        <p:spPr bwMode="auto">
          <a:xfrm>
            <a:off x="3979545" y="3836439"/>
            <a:ext cx="919480" cy="506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rgbClr val="203864"/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Temario</a:t>
            </a:r>
            <a:endParaRPr lang="es-ES_tradnl" sz="1200" dirty="0">
              <a:solidFill>
                <a:srgbClr val="203864"/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6" name="Text Box 74"/>
          <p:cNvSpPr txBox="1">
            <a:spLocks noChangeArrowheads="1"/>
          </p:cNvSpPr>
          <p:nvPr/>
        </p:nvSpPr>
        <p:spPr bwMode="auto">
          <a:xfrm>
            <a:off x="3769718" y="4167274"/>
            <a:ext cx="3128287" cy="2586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01 – Introducción al programa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02 – El ecosistema corporativo y el entorno 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03 – Definición y planeación estratégica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04 – El portafolio y la selección de proyectos 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05 – Introducción a la dirección de proyectos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06 – Dirección de Proyectos, su marco de referencia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07 – Procesos de inicio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08 – Procesos de planeación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09 – Procesos de ejecución 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10 – Procesos de </a:t>
            </a:r>
            <a:r>
              <a:rPr lang="es-ES_tradnl" sz="850" dirty="0" smtClean="0">
                <a:latin typeface="Arial" charset="0"/>
                <a:ea typeface="Arial" charset="0"/>
                <a:cs typeface="Arial" charset="0"/>
              </a:rPr>
              <a:t>monitoreo </a:t>
            </a: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y control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11 – Procesos de cierre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12 – Primera ronda de simulación  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13 – Segunda ronda de simulación 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14 – Tercera ronda de simulación 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15 – Examen final </a:t>
            </a:r>
          </a:p>
          <a:p>
            <a:pPr marL="171450" indent="-171450">
              <a:lnSpc>
                <a:spcPct val="115000"/>
              </a:lnSpc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850" dirty="0">
                <a:latin typeface="Arial" charset="0"/>
                <a:ea typeface="Arial" charset="0"/>
                <a:cs typeface="Arial" charset="0"/>
              </a:rPr>
              <a:t>Módulo 16 – Cierre del programa </a:t>
            </a:r>
          </a:p>
          <a:p>
            <a:pPr marL="134938" indent="-134938">
              <a:spcBef>
                <a:spcPts val="600"/>
              </a:spcBef>
              <a:spcAft>
                <a:spcPts val="600"/>
              </a:spcAft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 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 Box 76"/>
          <p:cNvSpPr txBox="1">
            <a:spLocks noChangeArrowheads="1"/>
          </p:cNvSpPr>
          <p:nvPr/>
        </p:nvSpPr>
        <p:spPr bwMode="auto">
          <a:xfrm>
            <a:off x="453390" y="7886468"/>
            <a:ext cx="2049145" cy="258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rgbClr val="203864"/>
                </a:solidFill>
                <a:effectLst/>
                <a:latin typeface="Helvetica" charset="0"/>
                <a:ea typeface="MS Mincho" charset="-128"/>
                <a:cs typeface="Gill Sans Light" charset="0"/>
              </a:rPr>
              <a:t>Duración de la clase </a:t>
            </a:r>
            <a:endParaRPr lang="es-ES_tradnl" sz="1200" dirty="0">
              <a:solidFill>
                <a:srgbClr val="203864"/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8" name="Text Box 77"/>
          <p:cNvSpPr txBox="1">
            <a:spLocks noChangeArrowheads="1"/>
          </p:cNvSpPr>
          <p:nvPr/>
        </p:nvSpPr>
        <p:spPr bwMode="auto">
          <a:xfrm>
            <a:off x="128271" y="8127415"/>
            <a:ext cx="3430270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lvl="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900" dirty="0" smtClean="0">
                <a:latin typeface="Arial" charset="0"/>
                <a:ea typeface="Arial" charset="0"/>
                <a:cs typeface="Arial" charset="0"/>
              </a:rPr>
              <a:t>105 </a:t>
            </a:r>
            <a:r>
              <a:rPr lang="es-ES" sz="900" dirty="0">
                <a:latin typeface="Arial" charset="0"/>
                <a:ea typeface="Arial" charset="0"/>
                <a:cs typeface="Arial" charset="0"/>
              </a:rPr>
              <a:t>horas</a:t>
            </a:r>
          </a:p>
          <a:p>
            <a:pPr marL="171450" lvl="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900" dirty="0">
                <a:latin typeface="Arial" charset="0"/>
                <a:ea typeface="Arial" charset="0"/>
                <a:cs typeface="Arial" charset="0"/>
              </a:rPr>
              <a:t>Sesiones dos veces a la semana </a:t>
            </a:r>
            <a:r>
              <a:rPr lang="es-ES" sz="900" dirty="0" smtClean="0">
                <a:latin typeface="Arial" charset="0"/>
                <a:ea typeface="Arial" charset="0"/>
                <a:cs typeface="Arial" charset="0"/>
              </a:rPr>
              <a:t>durante 4 meses y medio</a:t>
            </a:r>
          </a:p>
          <a:p>
            <a:pPr marL="171450" lvl="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900" dirty="0" smtClean="0">
                <a:latin typeface="Arial" charset="0"/>
                <a:ea typeface="Arial" charset="0"/>
                <a:cs typeface="Arial" charset="0"/>
              </a:rPr>
              <a:t>Horario de </a:t>
            </a:r>
            <a:r>
              <a:rPr lang="es-ES" sz="900" dirty="0">
                <a:latin typeface="Arial" charset="0"/>
                <a:ea typeface="Arial" charset="0"/>
                <a:cs typeface="Arial" charset="0"/>
              </a:rPr>
              <a:t>18:30 a </a:t>
            </a:r>
            <a:r>
              <a:rPr lang="es-ES" sz="900" dirty="0" smtClean="0">
                <a:latin typeface="Arial" charset="0"/>
                <a:ea typeface="Arial" charset="0"/>
                <a:cs typeface="Arial" charset="0"/>
              </a:rPr>
              <a:t>21:30  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083" name="Imagen 79"/>
          <p:cNvPicPr>
            <a:picLocks noChangeAspect="1" noChangeArrowheads="1"/>
          </p:cNvPicPr>
          <p:nvPr/>
        </p:nvPicPr>
        <p:blipFill>
          <a:blip r:embed="rId4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16" y="7848628"/>
            <a:ext cx="358775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7" name="Imagen 80"/>
          <p:cNvPicPr>
            <a:picLocks noChangeAspect="1" noChangeArrowheads="1"/>
          </p:cNvPicPr>
          <p:nvPr/>
        </p:nvPicPr>
        <p:blipFill>
          <a:blip r:embed="rId5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6010" y="3888782"/>
            <a:ext cx="269875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3" name="Imagen 103"/>
          <p:cNvPicPr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467" y="7322107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Imagen 104"/>
          <p:cNvPicPr>
            <a:picLocks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5368" y="7594015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5" name="Imagen 105"/>
          <p:cNvPicPr>
            <a:picLocks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5368" y="7858379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1" name="Imagen 10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5258" y="8281784"/>
            <a:ext cx="521506" cy="331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ángulo 28"/>
          <p:cNvSpPr/>
          <p:nvPr/>
        </p:nvSpPr>
        <p:spPr>
          <a:xfrm>
            <a:off x="219075" y="1071909"/>
            <a:ext cx="6384032" cy="1389865"/>
          </a:xfrm>
          <a:prstGeom prst="rect">
            <a:avLst/>
          </a:prstGeom>
          <a:solidFill>
            <a:schemeClr val="tx1">
              <a:lumMod val="75000"/>
              <a:lumOff val="2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s-ES" sz="1400" b="1" i="1" dirty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Nuestro programa </a:t>
            </a:r>
            <a:r>
              <a:rPr lang="es-ES" sz="1400" b="1" i="1" dirty="0" smtClean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DEEP</a:t>
            </a:r>
            <a:r>
              <a:rPr lang="es-ES" sz="1400" b="1" i="1" baseline="30000" dirty="0" smtClean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®</a:t>
            </a:r>
            <a:r>
              <a:rPr lang="es-ES" sz="1400" b="1" i="1" dirty="0" smtClean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 </a:t>
            </a:r>
            <a:r>
              <a:rPr lang="es-ES" sz="1400" b="1" i="1" dirty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es una inmersión profunda y práctica a las herramientas y técnicas de dirección de proyectos. </a:t>
            </a:r>
            <a:r>
              <a:rPr lang="es-ES" sz="1400" b="1" i="1" dirty="0" smtClean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Aprende </a:t>
            </a:r>
            <a:r>
              <a:rPr lang="es-ES" sz="1400" b="1" i="1" dirty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tomando decisiones y analizando los resultados de dichas decisiones en las variables críticas del proyecto</a:t>
            </a:r>
            <a:endParaRPr lang="es-ES_tradnl" sz="1400" b="1" i="1" dirty="0">
              <a:effectLst/>
              <a:latin typeface="Century Gothic" panose="020B0502020202020204" pitchFamily="34" charset="0"/>
              <a:ea typeface="MS Mincho" charset="-128"/>
              <a:cs typeface="Times New Roman" charset="0"/>
            </a:endParaRPr>
          </a:p>
        </p:txBody>
      </p:sp>
      <p:pic>
        <p:nvPicPr>
          <p:cNvPr id="3100" name="Imagen 24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826" y="8261136"/>
            <a:ext cx="774872" cy="376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9" name="Imagen 25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885" y="8280005"/>
            <a:ext cx="589688" cy="343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30"/>
          <p:cNvSpPr>
            <a:spLocks noChangeArrowheads="1"/>
          </p:cNvSpPr>
          <p:nvPr/>
        </p:nvSpPr>
        <p:spPr bwMode="auto">
          <a:xfrm>
            <a:off x="-363855" y="-216131"/>
            <a:ext cx="685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_tradnl"/>
          </a:p>
        </p:txBody>
      </p:sp>
      <p:sp>
        <p:nvSpPr>
          <p:cNvPr id="12" name="Rectángulo 11"/>
          <p:cNvSpPr/>
          <p:nvPr/>
        </p:nvSpPr>
        <p:spPr>
          <a:xfrm>
            <a:off x="91996" y="3427181"/>
            <a:ext cx="3429000" cy="3092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ES_tradnl" sz="1000" dirty="0">
                <a:latin typeface="Arial" charset="0"/>
                <a:ea typeface="Arial" charset="0"/>
                <a:cs typeface="Arial" charset="0"/>
              </a:rPr>
              <a:t>Al final del programa los participantes podrán</a:t>
            </a: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: </a:t>
            </a:r>
          </a:p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pPr marL="171450" lvl="0" indent="-171450">
              <a:lnSpc>
                <a:spcPct val="115000"/>
              </a:lnSpc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Explicar la interrelación entre estrategia, procesos y proyectos</a:t>
            </a:r>
          </a:p>
          <a:p>
            <a:pPr marL="171450" lvl="0" indent="-171450">
              <a:lnSpc>
                <a:spcPct val="115000"/>
              </a:lnSpc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Describir distintos enfoques alrededor de la definición y planeación de la estrategia corporativa</a:t>
            </a:r>
          </a:p>
          <a:p>
            <a:pPr marL="171450" lvl="0" indent="-171450">
              <a:lnSpc>
                <a:spcPct val="115000"/>
              </a:lnSpc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Aplicar los distintos enfoques para seleccionar proyectos </a:t>
            </a:r>
          </a:p>
          <a:p>
            <a:pPr marL="171450" lvl="0" indent="-171450">
              <a:lnSpc>
                <a:spcPct val="115000"/>
              </a:lnSpc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Definir los criterios y enfoques para crear el portafolio de proyectos</a:t>
            </a:r>
          </a:p>
          <a:p>
            <a:pPr marL="171450" lvl="0" indent="-171450">
              <a:lnSpc>
                <a:spcPct val="115000"/>
              </a:lnSpc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Explicar los aspectos que están alrededor e influyen en la forma en que los proyectos se conducen en la organización</a:t>
            </a:r>
          </a:p>
          <a:p>
            <a:pPr marL="171450" lvl="0" indent="-171450">
              <a:lnSpc>
                <a:spcPct val="115000"/>
              </a:lnSpc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Utilizar distintas herramientas y técnicas según las características del proyecto</a:t>
            </a:r>
          </a:p>
          <a:p>
            <a:pPr marL="171450" lvl="0" indent="-171450">
              <a:lnSpc>
                <a:spcPct val="115000"/>
              </a:lnSpc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Colaborar en equipo ante las distintas situaciones que se presentan en un proyecto.</a:t>
            </a:r>
          </a:p>
          <a:p>
            <a:pPr marL="171450" lvl="0" indent="-171450">
              <a:lnSpc>
                <a:spcPct val="115000"/>
              </a:lnSpc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Explicar las relaciones entre todas las variables del proyecto</a:t>
            </a:r>
          </a:p>
          <a:p>
            <a:pPr marL="171450" lvl="0" indent="-171450">
              <a:lnSpc>
                <a:spcPct val="115000"/>
              </a:lnSpc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Analizar los resultados de las decisiones y aprender a partir del entendimiento de las interrelaciones de todos los elementos del proyecto</a:t>
            </a:r>
          </a:p>
        </p:txBody>
      </p:sp>
      <p:sp>
        <p:nvSpPr>
          <p:cNvPr id="19" name="Rectángulo 18"/>
          <p:cNvSpPr/>
          <p:nvPr/>
        </p:nvSpPr>
        <p:spPr>
          <a:xfrm>
            <a:off x="101521" y="6994447"/>
            <a:ext cx="3313387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" sz="900" dirty="0">
                <a:latin typeface="Arial" charset="0"/>
                <a:ea typeface="Arial" charset="0"/>
                <a:cs typeface="Arial" charset="0"/>
              </a:rPr>
              <a:t>Personas que quieran iniciar una carrera en el apasionante mundo de la dirección de proyectos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 marL="171450" indent="-171450"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Personas que quieran reforzar sus conocimientos de dirección de proyectos </a:t>
            </a:r>
          </a:p>
          <a:p>
            <a:pPr marL="171450" indent="-171450">
              <a:spcAft>
                <a:spcPts val="0"/>
              </a:spcAft>
              <a:buFont typeface="Arial" charset="0"/>
              <a:buChar char="•"/>
              <a:tabLst>
                <a:tab pos="107950" algn="l"/>
              </a:tabLs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Directivos que tengan a su cargo proyectos</a:t>
            </a:r>
          </a:p>
        </p:txBody>
      </p:sp>
      <p:pic>
        <p:nvPicPr>
          <p:cNvPr id="3075" name="Imagen 86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210812"/>
            <a:ext cx="560388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ángulo redondeado 21"/>
          <p:cNvSpPr/>
          <p:nvPr/>
        </p:nvSpPr>
        <p:spPr>
          <a:xfrm>
            <a:off x="3664252" y="6972568"/>
            <a:ext cx="2938855" cy="1186323"/>
          </a:xfrm>
          <a:prstGeom prst="roundRect">
            <a:avLst/>
          </a:prstGeom>
          <a:noFill/>
          <a:ln w="57150">
            <a:solidFill>
              <a:srgbClr val="2038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Rectángulo 22"/>
          <p:cNvSpPr/>
          <p:nvPr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5" name="Rectángulo 44"/>
          <p:cNvSpPr/>
          <p:nvPr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24" name="CuadroTexto 23"/>
          <p:cNvSpPr txBox="1"/>
          <p:nvPr/>
        </p:nvSpPr>
        <p:spPr>
          <a:xfrm>
            <a:off x="4345364" y="6850907"/>
            <a:ext cx="1628972" cy="25391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ES_tradnl" sz="1050" b="1" dirty="0" smtClean="0">
                <a:latin typeface="Arial" charset="0"/>
                <a:ea typeface="Arial" charset="0"/>
                <a:cs typeface="Arial" charset="0"/>
              </a:rPr>
              <a:t>Este programa otorga:</a:t>
            </a:r>
            <a:endParaRPr lang="es-ES_tradnl" sz="105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533201" y="89174"/>
            <a:ext cx="59609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PM00.90 - Programa de Dirección Estratégica y Experimental de Proyectos</a:t>
            </a:r>
          </a:p>
        </p:txBody>
      </p:sp>
      <p:pic>
        <p:nvPicPr>
          <p:cNvPr id="37" name="Imagen 36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9" y="6523765"/>
            <a:ext cx="419111" cy="41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3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2230893"/>
              </p:ext>
            </p:extLst>
          </p:nvPr>
        </p:nvGraphicFramePr>
        <p:xfrm>
          <a:off x="940904" y="3786385"/>
          <a:ext cx="536713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3565"/>
                <a:gridCol w="2683565"/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s-ES_tradnl" sz="1800" dirty="0" smtClean="0"/>
                        <a:t>DEEP</a:t>
                      </a:r>
                      <a:r>
                        <a:rPr lang="es-ES_tradnl" sz="1800" baseline="0" dirty="0" smtClean="0"/>
                        <a:t> - 104 horas</a:t>
                      </a:r>
                      <a:endParaRPr lang="es-ES_tradnl" sz="1800" dirty="0">
                        <a:latin typeface="Arial Rounded MT Bold" charset="0"/>
                        <a:ea typeface="Arial Rounded MT Bold" charset="0"/>
                        <a:cs typeface="Arial Rounded MT Bold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Pago de contado:</a:t>
                      </a:r>
                      <a:endParaRPr lang="es-ES_tradnl" sz="1400" b="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$29,700.00</a:t>
                      </a:r>
                      <a:endParaRPr lang="es-ES_tradnl" sz="1400" b="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4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Parcialidades:</a:t>
                      </a:r>
                      <a:endParaRPr lang="es-ES_tradnl" sz="1400" b="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es-ES_tradnl" sz="1400" b="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5429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_tradnl" sz="14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Inscripción:</a:t>
                      </a:r>
                      <a:endParaRPr lang="es-ES_tradnl" sz="1400" b="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$3,940.00</a:t>
                      </a:r>
                      <a:endParaRPr lang="es-ES_tradnl" sz="1400" b="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5429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_tradnl" sz="14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r>
                        <a:rPr lang="es-ES_tradnl" sz="1400" b="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pagos de:</a:t>
                      </a:r>
                      <a:endParaRPr lang="es-ES_tradnl" sz="1400" b="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b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$3,940.00</a:t>
                      </a:r>
                      <a:endParaRPr lang="es-ES_tradnl" sz="1400" b="0" dirty="0"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Text Box 55"/>
          <p:cNvSpPr txBox="1">
            <a:spLocks noChangeArrowheads="1"/>
          </p:cNvSpPr>
          <p:nvPr/>
        </p:nvSpPr>
        <p:spPr bwMode="auto">
          <a:xfrm>
            <a:off x="833523" y="3197672"/>
            <a:ext cx="2278380" cy="39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>
            <a:defPPr>
              <a:defRPr lang="es-MX"/>
            </a:defPPr>
            <a:lvl1pPr>
              <a:spcBef>
                <a:spcPts val="600"/>
              </a:spcBef>
              <a:spcAft>
                <a:spcPts val="0"/>
              </a:spcAft>
              <a:defRPr sz="1400" b="1">
                <a:solidFill>
                  <a:srgbClr val="365F91"/>
                </a:solidFill>
                <a:effectLst/>
                <a:latin typeface="Arial" charset="0"/>
                <a:ea typeface="MS Mincho" charset="-128"/>
                <a:cs typeface="Times New Roman" charset="0"/>
              </a:defRPr>
            </a:lvl1pPr>
          </a:lstStyle>
          <a:p>
            <a:r>
              <a:rPr lang="es-ES_tradnl" dirty="0">
                <a:solidFill>
                  <a:srgbClr val="203864"/>
                </a:solidFill>
              </a:rPr>
              <a:t>Inversión</a:t>
            </a: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52" y="3244118"/>
            <a:ext cx="499230" cy="299538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>
            <a:off x="1021409" y="6090602"/>
            <a:ext cx="870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Nombre: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1021409" y="6511311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Correo: 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1021409" y="6971265"/>
            <a:ext cx="910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Teléfono: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1021409" y="7456093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Empresa:</a:t>
            </a:r>
          </a:p>
        </p:txBody>
      </p:sp>
      <p:sp>
        <p:nvSpPr>
          <p:cNvPr id="19" name="Rectángulo redondeado 18"/>
          <p:cNvSpPr/>
          <p:nvPr/>
        </p:nvSpPr>
        <p:spPr>
          <a:xfrm>
            <a:off x="1922618" y="6042990"/>
            <a:ext cx="4385417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ángulo redondeado 19"/>
          <p:cNvSpPr/>
          <p:nvPr/>
        </p:nvSpPr>
        <p:spPr>
          <a:xfrm>
            <a:off x="1922618" y="6478582"/>
            <a:ext cx="4385417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ángulo redondeado 20"/>
          <p:cNvSpPr/>
          <p:nvPr/>
        </p:nvSpPr>
        <p:spPr>
          <a:xfrm>
            <a:off x="1922618" y="6918561"/>
            <a:ext cx="4385417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ectángulo redondeado 21"/>
          <p:cNvSpPr/>
          <p:nvPr/>
        </p:nvSpPr>
        <p:spPr>
          <a:xfrm>
            <a:off x="1922618" y="7425315"/>
            <a:ext cx="4385417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CuadroTexto 22"/>
          <p:cNvSpPr txBox="1"/>
          <p:nvPr/>
        </p:nvSpPr>
        <p:spPr>
          <a:xfrm>
            <a:off x="1021409" y="7950699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Forma de pago:</a:t>
            </a:r>
          </a:p>
        </p:txBody>
      </p:sp>
      <p:sp>
        <p:nvSpPr>
          <p:cNvPr id="24" name="Rectángulo redondeado 23"/>
          <p:cNvSpPr/>
          <p:nvPr/>
        </p:nvSpPr>
        <p:spPr>
          <a:xfrm>
            <a:off x="3922643" y="7919921"/>
            <a:ext cx="371061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5" name="CuadroTexto 24"/>
          <p:cNvSpPr txBox="1"/>
          <p:nvPr/>
        </p:nvSpPr>
        <p:spPr>
          <a:xfrm>
            <a:off x="2729947" y="7935310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Contado </a:t>
            </a:r>
            <a:endParaRPr lang="es-ES_tradnl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Rectángulo redondeado 25"/>
          <p:cNvSpPr/>
          <p:nvPr/>
        </p:nvSpPr>
        <p:spPr>
          <a:xfrm>
            <a:off x="5866291" y="7922487"/>
            <a:ext cx="371061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7" name="CuadroTexto 26"/>
          <p:cNvSpPr txBox="1"/>
          <p:nvPr/>
        </p:nvSpPr>
        <p:spPr>
          <a:xfrm>
            <a:off x="4408554" y="7937876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smtClean="0">
                <a:latin typeface="Arial" charset="0"/>
                <a:ea typeface="Arial" charset="0"/>
                <a:cs typeface="Arial" charset="0"/>
              </a:rPr>
              <a:t>Parcialidades</a:t>
            </a:r>
            <a:endParaRPr lang="es-ES_tradnl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679172" y="81675"/>
            <a:ext cx="60131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PM00.90 - Programa de Dirección Estratégica y Experimental de Proyectos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8" name="CuadroTexto 27"/>
          <p:cNvSpPr txBox="1"/>
          <p:nvPr/>
        </p:nvSpPr>
        <p:spPr>
          <a:xfrm>
            <a:off x="5053414" y="3518948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100" dirty="0" smtClean="0">
                <a:latin typeface="Arial" charset="0"/>
                <a:ea typeface="Arial" charset="0"/>
                <a:cs typeface="Arial" charset="0"/>
              </a:rPr>
              <a:t>Precios más IVA</a:t>
            </a:r>
            <a:endParaRPr lang="es-ES_tradnl" sz="11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22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00.00 TS Tema White pptx</Template>
  <TotalTime>1271</TotalTime>
  <Words>323</Words>
  <Application>Microsoft Office PowerPoint</Application>
  <PresentationFormat>Presentación en pantalla (4:3)</PresentationFormat>
  <Paragraphs>71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12" baseType="lpstr">
      <vt:lpstr>Arial</vt:lpstr>
      <vt:lpstr>Arial Rounded MT Bold</vt:lpstr>
      <vt:lpstr>Calibri</vt:lpstr>
      <vt:lpstr>Cambria</vt:lpstr>
      <vt:lpstr>Century Gothic</vt:lpstr>
      <vt:lpstr>Gill Sans Light</vt:lpstr>
      <vt:lpstr>Helvetica</vt:lpstr>
      <vt:lpstr>MS Mincho</vt:lpstr>
      <vt:lpstr>Times New Roman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Valdés Garciatorres</dc:creator>
  <cp:lastModifiedBy>Hugo</cp:lastModifiedBy>
  <cp:revision>19</cp:revision>
  <dcterms:created xsi:type="dcterms:W3CDTF">2016-12-17T23:56:12Z</dcterms:created>
  <dcterms:modified xsi:type="dcterms:W3CDTF">2017-01-31T22:52:27Z</dcterms:modified>
</cp:coreProperties>
</file>

<file path=docProps/thumbnail.jpeg>
</file>